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3" r:id="rId6"/>
    <p:sldId id="260" r:id="rId7"/>
    <p:sldId id="264" r:id="rId8"/>
    <p:sldId id="26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267" r:id="rId17"/>
    <p:sldId id="263" r:id="rId18"/>
    <p:sldId id="301" r:id="rId19"/>
    <p:sldId id="302" r:id="rId20"/>
    <p:sldId id="303" r:id="rId21"/>
    <p:sldId id="304" r:id="rId22"/>
    <p:sldId id="305" r:id="rId23"/>
    <p:sldId id="306" r:id="rId24"/>
    <p:sldId id="309" r:id="rId25"/>
    <p:sldId id="307" r:id="rId26"/>
    <p:sldId id="308" r:id="rId27"/>
    <p:sldId id="310" r:id="rId28"/>
    <p:sldId id="311" r:id="rId29"/>
    <p:sldId id="312" r:id="rId30"/>
    <p:sldId id="269" r:id="rId31"/>
    <p:sldId id="272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Gantari" panose="020B0604020202020204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Golos Text" panose="020B0604020202020204" charset="0"/>
      <p:regular r:id="rId55"/>
      <p:bold r:id="rId56"/>
    </p:embeddedFont>
    <p:embeddedFont>
      <p:font typeface="Golos Text Medium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EFC300-6435-410C-B4FC-1216D8C81EEC}">
  <a:tblStyle styleId="{DFEFC300-6435-410C-B4FC-1216D8C81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52" y="10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b21ebf29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b21ebf29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ntrol-structures-in-programming-languag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Control_flow" TargetMode="External"/><Relationship Id="rId5" Type="http://schemas.openxmlformats.org/officeDocument/2006/relationships/hyperlink" Target="https://en.wikiversity.org/wiki/Control_structures" TargetMode="External"/><Relationship Id="rId4" Type="http://schemas.openxmlformats.org/officeDocument/2006/relationships/hyperlink" Target="https://towardsdatascience.com/essential-programming-control-structures-2e5e73285df4#:~:text=Control%20Structures%20can%20be%20considered,repeat%20code%20or%20bypass%20section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21520567@gm.uit.edu.v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135145" y="420455"/>
            <a:ext cx="5583194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Các cấu trúc điều khiển trong ngôn ngữ lập trình</a:t>
            </a:r>
            <a:endParaRPr b="1" dirty="0">
              <a:solidFill>
                <a:schemeClr val="accent3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+mj-lt"/>
              </a:rPr>
              <a:t>(AI)</a:t>
            </a:r>
            <a:endParaRPr sz="1200" b="1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30787-BCDD-75AF-4E39-EBD45DBF863E}"/>
              </a:ext>
            </a:extLst>
          </p:cNvPr>
          <p:cNvSpPr txBox="1"/>
          <p:nvPr/>
        </p:nvSpPr>
        <p:spPr>
          <a:xfrm>
            <a:off x="184160" y="2811311"/>
            <a:ext cx="427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Ngô Trần Tuấn Anh – 21520567</a:t>
            </a:r>
          </a:p>
          <a:p>
            <a:r>
              <a:rPr lang="en-US" sz="2000" b="1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CS111.N21.KHCL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24C6-314A-723A-A0BE-77FA5D6C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FF7ECAA1-5778-AE4E-5371-1674DBAA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08" y="637862"/>
            <a:ext cx="2978436" cy="40686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A42FD-E7B5-10C7-97DE-E0C4C793CEAC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30D2D8DD-F654-0BCC-02A0-63002AF6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167150"/>
            <a:ext cx="4572000" cy="51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3CA61-543B-611E-90B7-F1C13D6B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7" y="2424358"/>
            <a:ext cx="4353393" cy="1400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326A4-6D16-6456-9C3D-AF3B05E246AE}"/>
              </a:ext>
            </a:extLst>
          </p:cNvPr>
          <p:cNvSpPr txBox="1"/>
          <p:nvPr/>
        </p:nvSpPr>
        <p:spPr>
          <a:xfrm>
            <a:off x="218607" y="2004786"/>
            <a:ext cx="143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35498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52DE2C-F28E-253D-42D2-E423A8FE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" y="1724678"/>
            <a:ext cx="3856900" cy="2031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5BC3-C532-87A9-A9B3-73A69DDA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2" y="1724678"/>
            <a:ext cx="4553943" cy="193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015BE-06CA-FAED-DC7D-2515ABABA459}"/>
              </a:ext>
            </a:extLst>
          </p:cNvPr>
          <p:cNvSpPr txBox="1"/>
          <p:nvPr/>
        </p:nvSpPr>
        <p:spPr>
          <a:xfrm>
            <a:off x="160465" y="1267147"/>
            <a:ext cx="96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63037-FDCF-BA8E-4857-3450FCDCE91A}"/>
              </a:ext>
            </a:extLst>
          </p:cNvPr>
          <p:cNvSpPr txBox="1"/>
          <p:nvPr/>
        </p:nvSpPr>
        <p:spPr>
          <a:xfrm>
            <a:off x="4429592" y="1267147"/>
            <a:ext cx="152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3AEF86-F2EF-FF89-7D07-564B6748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1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783A-49C0-D71A-94DD-0E83A525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32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4" name="Picture 3" descr="Lệnh if, if...else, if...elif...else trong Python - QuanTriMang.com">
            <a:extLst>
              <a:ext uri="{FF2B5EF4-FFF2-40B4-BE49-F238E27FC236}">
                <a16:creationId xmlns:a16="http://schemas.microsoft.com/office/drawing/2014/main" id="{9831F866-7631-7A3C-7B7E-B2CFA5258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43" y="1120164"/>
            <a:ext cx="3600361" cy="3399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08E6C-2F1C-BE1E-F13B-A2403F68A982}"/>
              </a:ext>
            </a:extLst>
          </p:cNvPr>
          <p:cNvSpPr txBox="1"/>
          <p:nvPr/>
        </p:nvSpPr>
        <p:spPr>
          <a:xfrm>
            <a:off x="-352268" y="761741"/>
            <a:ext cx="4167266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2000" b="1" u="sng" dirty="0" err="1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Cú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: </a:t>
            </a: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If </a:t>
            </a:r>
            <a:r>
              <a:rPr lang="en-US" sz="1800" b="1" dirty="0">
                <a:solidFill>
                  <a:srgbClr val="ED7D31"/>
                </a:solidFill>
                <a:effectLst/>
                <a:latin typeface="+mj-lt"/>
                <a:ea typeface="Times New Roman" panose="02020603050405020304" pitchFamily="18" charset="0"/>
              </a:rPr>
              <a:t>(condition) </a:t>
            </a:r>
            <a:r>
              <a:rPr lang="en-US" sz="1800" b="1" dirty="0">
                <a:solidFill>
                  <a:srgbClr val="4472C4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Else if </a:t>
            </a:r>
            <a:r>
              <a:rPr lang="en-US" sz="1800" b="1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(condition) </a:t>
            </a: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Else </a:t>
            </a:r>
            <a:r>
              <a:rPr lang="en-US" sz="1800" b="1" dirty="0">
                <a:solidFill>
                  <a:srgbClr val="BF9000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9296B-5B14-80F6-B2D7-B60BECF4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6" y="3039032"/>
            <a:ext cx="2957490" cy="1979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652D8-6E39-7F2E-0215-E255F5D7FA4A}"/>
              </a:ext>
            </a:extLst>
          </p:cNvPr>
          <p:cNvSpPr txBox="1"/>
          <p:nvPr/>
        </p:nvSpPr>
        <p:spPr>
          <a:xfrm>
            <a:off x="172387" y="2638269"/>
            <a:ext cx="125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083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1AE3A4-9B3A-BC25-ED1C-C6259E47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32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5CA0A-AFE9-8EFE-1AB0-D3EF5EEB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8" y="1253060"/>
            <a:ext cx="3610479" cy="368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51BC8-1EE6-01A2-872A-730F2CFF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3060"/>
            <a:ext cx="4191585" cy="314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5D98E-8C6F-198D-0049-7ADD7BBFCACF}"/>
              </a:ext>
            </a:extLst>
          </p:cNvPr>
          <p:cNvSpPr txBox="1"/>
          <p:nvPr/>
        </p:nvSpPr>
        <p:spPr>
          <a:xfrm>
            <a:off x="224852" y="779489"/>
            <a:ext cx="14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7F026-2236-658E-FC3C-D227363A9A62}"/>
              </a:ext>
            </a:extLst>
          </p:cNvPr>
          <p:cNvSpPr txBox="1"/>
          <p:nvPr/>
        </p:nvSpPr>
        <p:spPr>
          <a:xfrm>
            <a:off x="4474564" y="779489"/>
            <a:ext cx="1229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7367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1AFB3-2D49-BAE1-60D6-8CBFDE62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(d)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Switch - Case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5" name="Picture 4" descr="A picture containing text, screenshot, design, diagram&#10;&#10;Description automatically generated">
            <a:extLst>
              <a:ext uri="{FF2B5EF4-FFF2-40B4-BE49-F238E27FC236}">
                <a16:creationId xmlns:a16="http://schemas.microsoft.com/office/drawing/2014/main" id="{3D6773DF-891E-D724-B6F9-58288F1B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3822492" cy="50941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93132-D6E9-DA81-34E4-30EE9B545DA8}"/>
              </a:ext>
            </a:extLst>
          </p:cNvPr>
          <p:cNvSpPr txBox="1"/>
          <p:nvPr/>
        </p:nvSpPr>
        <p:spPr>
          <a:xfrm>
            <a:off x="319030" y="1399879"/>
            <a:ext cx="3368550" cy="31085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(expression)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​{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constant1: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constant2: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default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B6E17-45C6-1A65-6C51-A556CE36BE01}"/>
              </a:ext>
            </a:extLst>
          </p:cNvPr>
          <p:cNvSpPr txBox="1"/>
          <p:nvPr/>
        </p:nvSpPr>
        <p:spPr>
          <a:xfrm>
            <a:off x="201322" y="692479"/>
            <a:ext cx="4572000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0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35F75-E22B-DE69-CE51-FF0B25C1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7" y="532150"/>
            <a:ext cx="3306441" cy="4553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330D8-F42E-C555-E87E-230D50154F1D}"/>
              </a:ext>
            </a:extLst>
          </p:cNvPr>
          <p:cNvSpPr txBox="1"/>
          <p:nvPr/>
        </p:nvSpPr>
        <p:spPr>
          <a:xfrm>
            <a:off x="202367" y="134911"/>
            <a:ext cx="124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FD6B7-95F3-44D7-4B37-05603D94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150"/>
            <a:ext cx="4073867" cy="455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C4E89-658B-181E-C8D1-BA9042B838B0}"/>
              </a:ext>
            </a:extLst>
          </p:cNvPr>
          <p:cNvSpPr txBox="1"/>
          <p:nvPr/>
        </p:nvSpPr>
        <p:spPr>
          <a:xfrm>
            <a:off x="4572000" y="134911"/>
            <a:ext cx="171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7527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+mj-lt"/>
              </a:rPr>
              <a:t>LOOP</a:t>
            </a:r>
            <a:r>
              <a:rPr lang="en-US" b="1" dirty="0">
                <a:latin typeface="+mj-lt"/>
              </a:rPr>
              <a:t> – LOGIC LẶP</a:t>
            </a:r>
            <a:endParaRPr b="1" dirty="0">
              <a:latin typeface="+mj-lt"/>
            </a:endParaRPr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93565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LOOP – LOGIC LẶP</a:t>
            </a:r>
            <a:endParaRPr sz="32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62" name="Google Shape;462;p28"/>
          <p:cNvSpPr txBox="1">
            <a:spLocks noGrp="1"/>
          </p:cNvSpPr>
          <p:nvPr>
            <p:ph type="body" idx="1"/>
          </p:nvPr>
        </p:nvSpPr>
        <p:spPr>
          <a:xfrm>
            <a:off x="715099" y="1242450"/>
            <a:ext cx="8046651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“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câu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lệnh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lặp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”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không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gì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khác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tự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hóa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quy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gồm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bước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bằng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tổ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chức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chuỗi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hành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nhóm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phần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cần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lặp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lại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. 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Nói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chung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2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loại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”:</a:t>
            </a:r>
            <a:endParaRPr lang="en-US" sz="18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24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“For Loops”: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vòng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thực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lần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quy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khiển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bởi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đếm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chỉ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mục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26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“While Loops”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and </a:t>
            </a: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“Repeat Loops”: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dựa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sự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khởi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xác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minh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kiện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logic.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kiện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bắt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thúc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cấu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trúc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vòng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8B76C-09A9-7952-8674-729BFD0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119EA-2FEA-DF63-1145-6360CD752784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565E2-4FD1-45C5-BABA-F370C6D2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167150"/>
            <a:ext cx="4419600" cy="495300"/>
          </a:xfrm>
          <a:prstGeom prst="rect">
            <a:avLst/>
          </a:prstGeom>
          <a:noFill/>
        </p:spPr>
      </p:pic>
      <p:pic>
        <p:nvPicPr>
          <p:cNvPr id="1027" name="Picture 12">
            <a:extLst>
              <a:ext uri="{FF2B5EF4-FFF2-40B4-BE49-F238E27FC236}">
                <a16:creationId xmlns:a16="http://schemas.microsoft.com/office/drawing/2014/main" id="{D80712FA-2941-1BB5-75BA-E189F2E9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2179995"/>
            <a:ext cx="685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EE8AAF1B-7E90-2995-229F-9DD1EB94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2637195"/>
            <a:ext cx="73612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0362E95D-69E4-1D8C-EE40-CC600CA9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3876310"/>
            <a:ext cx="2847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9544D5D5-C21A-BE95-9595-0BFE05A2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7" y="1844565"/>
            <a:ext cx="226976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1:  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24A820A-9A29-813C-FD8D-5426890D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45" y="26371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63D3EC0-4FBD-C8E1-D24B-2D13F457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07" y="3583923"/>
            <a:ext cx="84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6A3CFA1-6F1A-0725-E059-BEC87D938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45" y="4856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949651-030D-2E41-6A58-06188ED7A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45" y="527896"/>
            <a:ext cx="3181428" cy="4218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995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158FC-8E5B-639F-FBC2-BE498837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055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2E1F5619-66EE-599D-AE73-A266C54E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" y="1976292"/>
            <a:ext cx="5943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D6319D-F504-9BFA-9BF0-219F8038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2" y="2859805"/>
            <a:ext cx="18288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28A12592-8C5E-F51E-80FC-DDFCC2E0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6" y="914928"/>
            <a:ext cx="607890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ị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D69229D-38D9-5709-B323-C01D6F86A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6" y="3178461"/>
            <a:ext cx="8194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9343711-4030-E01E-5376-9D0891E4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39" y="42848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7AD0E-8B36-793D-FE92-8A827B78B007}"/>
              </a:ext>
            </a:extLst>
          </p:cNvPr>
          <p:cNvSpPr txBox="1"/>
          <p:nvPr/>
        </p:nvSpPr>
        <p:spPr>
          <a:xfrm>
            <a:off x="67456" y="1593530"/>
            <a:ext cx="155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81285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01</a:t>
            </a:r>
            <a:endParaRPr sz="1800" b="1">
              <a:latin typeface="+mj-lt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endParaRPr lang="en-US" sz="18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Table of contents</a:t>
            </a:r>
            <a:endParaRPr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02</a:t>
            </a:r>
            <a:endParaRPr sz="1800" b="1">
              <a:latin typeface="+mj-lt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lang="en-US" sz="1800" b="1" kern="100" spc="10" dirty="0">
              <a:solidFill>
                <a:srgbClr val="273239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03</a:t>
            </a:r>
            <a:endParaRPr sz="1800" b="1">
              <a:latin typeface="+mj-lt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900699" y="3119074"/>
            <a:ext cx="6378300" cy="335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 fontAlgn="base"/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Logic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lựa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chọn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hoặc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luồng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có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điều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kiện</a:t>
            </a:r>
            <a:endParaRPr lang="en-US" sz="1800" b="1" i="0" dirty="0">
              <a:solidFill>
                <a:srgbClr val="273239"/>
              </a:solidFill>
              <a:effectLst/>
              <a:latin typeface="+mj-lt"/>
            </a:endParaRPr>
          </a:p>
          <a:p>
            <a:pPr marL="139700" indent="0" algn="l" fontAlgn="base"/>
            <a:endParaRPr lang="en-US" sz="1800" b="1" i="0" dirty="0">
              <a:solidFill>
                <a:srgbClr val="273239"/>
              </a:solidFill>
              <a:effectLst/>
              <a:latin typeface="+mj-lt"/>
            </a:endParaRP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+mj-lt"/>
              </a:rPr>
              <a:t>04</a:t>
            </a:r>
            <a:endParaRPr sz="1800" b="1" dirty="0">
              <a:latin typeface="+mj-lt"/>
            </a:endParaRPr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j-lt"/>
              </a:rPr>
              <a:t>Logic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, </a:t>
            </a:r>
            <a:r>
              <a:rPr lang="en-US" sz="1800" b="1" dirty="0" err="1">
                <a:latin typeface="+mj-lt"/>
              </a:rPr>
              <a:t>hoặc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luồng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đi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lại</a:t>
            </a:r>
            <a:endParaRPr lang="en-US" sz="1800" b="1" dirty="0">
              <a:latin typeface="+mj-lt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92;p22">
            <a:extLst>
              <a:ext uri="{FF2B5EF4-FFF2-40B4-BE49-F238E27FC236}">
                <a16:creationId xmlns:a16="http://schemas.microsoft.com/office/drawing/2014/main" id="{CAA00CCA-6B1E-510B-03A0-1C00164794EB}"/>
              </a:ext>
            </a:extLst>
          </p:cNvPr>
          <p:cNvSpPr txBox="1">
            <a:spLocks/>
          </p:cNvSpPr>
          <p:nvPr/>
        </p:nvSpPr>
        <p:spPr>
          <a:xfrm>
            <a:off x="714986" y="42580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1800" b="1" dirty="0">
                <a:latin typeface="+mj-lt"/>
              </a:rPr>
              <a:t>05</a:t>
            </a:r>
          </a:p>
        </p:txBody>
      </p:sp>
      <p:sp>
        <p:nvSpPr>
          <p:cNvPr id="5" name="Google Shape;193;p22">
            <a:extLst>
              <a:ext uri="{FF2B5EF4-FFF2-40B4-BE49-F238E27FC236}">
                <a16:creationId xmlns:a16="http://schemas.microsoft.com/office/drawing/2014/main" id="{472D1612-C80E-6F3A-2CEB-BFAE1311097F}"/>
              </a:ext>
            </a:extLst>
          </p:cNvPr>
          <p:cNvSpPr txBox="1">
            <a:spLocks/>
          </p:cNvSpPr>
          <p:nvPr/>
        </p:nvSpPr>
        <p:spPr>
          <a:xfrm>
            <a:off x="2050700" y="42580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spc="-5">
                <a:solidFill>
                  <a:schemeClr val="tx1">
                    <a:lumMod val="50000"/>
                  </a:schemeClr>
                </a:solidFill>
                <a:latin typeface="+mj-lt"/>
              </a:rPr>
              <a:t>Câu lệnh nhảy (Jump statements)</a:t>
            </a:r>
            <a:endParaRPr lang="en-US" sz="1800" b="1" dirty="0">
              <a:latin typeface="+mj-lt"/>
            </a:endParaRPr>
          </a:p>
        </p:txBody>
      </p:sp>
      <p:cxnSp>
        <p:nvCxnSpPr>
          <p:cNvPr id="6" name="Google Shape;196;p22">
            <a:extLst>
              <a:ext uri="{FF2B5EF4-FFF2-40B4-BE49-F238E27FC236}">
                <a16:creationId xmlns:a16="http://schemas.microsoft.com/office/drawing/2014/main" id="{5A1FC498-4307-A136-8799-B8E49B07DC7D}"/>
              </a:ext>
            </a:extLst>
          </p:cNvPr>
          <p:cNvCxnSpPr/>
          <p:nvPr/>
        </p:nvCxnSpPr>
        <p:spPr>
          <a:xfrm>
            <a:off x="1258886" y="44987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853FED-26FE-2710-DD7B-E4905AA3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ED22-F4B0-EB2A-2FFC-B1EE40F4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3" y="1635650"/>
            <a:ext cx="3991644" cy="2808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15E74-1004-57BF-0A38-50FF83AD0F12}"/>
              </a:ext>
            </a:extLst>
          </p:cNvPr>
          <p:cNvSpPr txBox="1"/>
          <p:nvPr/>
        </p:nvSpPr>
        <p:spPr>
          <a:xfrm>
            <a:off x="285533" y="1082465"/>
            <a:ext cx="164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636CC-8D9E-7E2D-FED9-819B33D3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5649"/>
            <a:ext cx="4338317" cy="1879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18105-445E-BB50-DD0F-662E14E3DA72}"/>
              </a:ext>
            </a:extLst>
          </p:cNvPr>
          <p:cNvSpPr txBox="1"/>
          <p:nvPr/>
        </p:nvSpPr>
        <p:spPr>
          <a:xfrm>
            <a:off x="4572000" y="1082465"/>
            <a:ext cx="120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82892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3B2C8-BD27-A48D-3440-1651ED0E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cs typeface="Golos Text Medium"/>
                <a:sym typeface="Golos Text Medium"/>
              </a:rPr>
              <a:t>While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Loops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85241-9F16-7D6F-5E46-7EBD6D9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11" y="707400"/>
            <a:ext cx="2881625" cy="382105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F92D6-9524-EAA2-71F9-67A9E7B4F222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E3AEE-5CD3-A785-991A-345B1A73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229818"/>
            <a:ext cx="4419600" cy="4953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475C4-CF6E-7EE2-5AB0-6121F5AC3913}"/>
              </a:ext>
            </a:extLst>
          </p:cNvPr>
          <p:cNvSpPr txBox="1"/>
          <p:nvPr/>
        </p:nvSpPr>
        <p:spPr>
          <a:xfrm>
            <a:off x="292308" y="2488367"/>
            <a:ext cx="1326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0EA1720-40BD-DA1B-6FD2-293B563C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8203"/>
            <a:ext cx="607890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ị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A88C9-0D88-79CD-9CC0-BBF0E1BE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64" y="3055684"/>
            <a:ext cx="2596073" cy="14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5E414-084F-D18A-92FC-A1E3CE93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cs typeface="Golos Text Medium"/>
                <a:sym typeface="Golos Text Medium"/>
              </a:rPr>
              <a:t>While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Loops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A0228-8861-55AA-5740-FE63387C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2" y="1413112"/>
            <a:ext cx="3194987" cy="276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E6FC8-D74A-F15E-6611-309E0D28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07" y="1413112"/>
            <a:ext cx="4103569" cy="2201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87652-9F27-B9DC-4CF6-9F04B6947F7A}"/>
              </a:ext>
            </a:extLst>
          </p:cNvPr>
          <p:cNvSpPr txBox="1"/>
          <p:nvPr/>
        </p:nvSpPr>
        <p:spPr>
          <a:xfrm>
            <a:off x="357682" y="861934"/>
            <a:ext cx="1313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F1255-6FB7-7F7C-2F81-B3B8A3BFF52E}"/>
              </a:ext>
            </a:extLst>
          </p:cNvPr>
          <p:cNvSpPr txBox="1"/>
          <p:nvPr/>
        </p:nvSpPr>
        <p:spPr>
          <a:xfrm>
            <a:off x="4313407" y="860201"/>
            <a:ext cx="118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60120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F6CC40-578A-DF32-583B-33A2115C7A46}"/>
              </a:ext>
            </a:extLst>
          </p:cNvPr>
          <p:cNvSpPr txBox="1">
            <a:spLocks/>
          </p:cNvSpPr>
          <p:nvPr/>
        </p:nvSpPr>
        <p:spPr>
          <a:xfrm>
            <a:off x="587684" y="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b="1" dirty="0">
                <a:solidFill>
                  <a:schemeClr val="accent3"/>
                </a:solidFill>
                <a:latin typeface="+mj-lt"/>
              </a:rPr>
              <a:t>(3)</a:t>
            </a:r>
            <a:r>
              <a:rPr lang="en" sz="3200" b="1" dirty="0">
                <a:latin typeface="+mj-lt"/>
              </a:rPr>
              <a:t> </a:t>
            </a:r>
            <a:r>
              <a:rPr lang="en-US" sz="3200" b="1" spc="-5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Repeat Loops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60FF25-87E4-4B90-DA4C-9D27FF82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9" y="511553"/>
            <a:ext cx="1810375" cy="41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0B5A2-AC87-E7DC-58BE-85426A3982E0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6F22A2-BEA4-1C88-1E05-BACD9FF47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7" y="1167150"/>
            <a:ext cx="44291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5897605-3F27-B7CC-EDC7-D121135B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07" y="2026702"/>
            <a:ext cx="628409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9E7D6-0E9C-E7EB-7DF9-2456E9BE125D}"/>
              </a:ext>
            </a:extLst>
          </p:cNvPr>
          <p:cNvSpPr txBox="1"/>
          <p:nvPr/>
        </p:nvSpPr>
        <p:spPr>
          <a:xfrm>
            <a:off x="142407" y="2714119"/>
            <a:ext cx="1176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12CC4A-8091-DE40-636F-54EB3AE1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721" y="3303651"/>
            <a:ext cx="1581371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08E881-C35E-FAD1-2453-ED5B2AFC2459}"/>
              </a:ext>
            </a:extLst>
          </p:cNvPr>
          <p:cNvSpPr txBox="1"/>
          <p:nvPr/>
        </p:nvSpPr>
        <p:spPr>
          <a:xfrm>
            <a:off x="3852940" y="2827863"/>
            <a:ext cx="98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BEACE4-DC9C-A02C-46D9-5C66AC69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64" y="3180901"/>
            <a:ext cx="184810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8FD6-097E-9EAE-E9D8-6721002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Câu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lệnh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nhảy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(Jump statements)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7B69726-7EA9-371B-AF9B-D5281CE2485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cxnSp>
        <p:nvCxnSpPr>
          <p:cNvPr id="5" name="Google Shape;471;p29">
            <a:extLst>
              <a:ext uri="{FF2B5EF4-FFF2-40B4-BE49-F238E27FC236}">
                <a16:creationId xmlns:a16="http://schemas.microsoft.com/office/drawing/2014/main" id="{401E495A-1F01-7AD4-AA02-82486BC9296D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37230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6D5E51-C0BC-B6DE-7762-82D7DEAEA42B}"/>
              </a:ext>
            </a:extLst>
          </p:cNvPr>
          <p:cNvSpPr txBox="1"/>
          <p:nvPr/>
        </p:nvSpPr>
        <p:spPr>
          <a:xfrm>
            <a:off x="335372" y="1793590"/>
            <a:ext cx="7854846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Break: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rời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Continue: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Return: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.</a:t>
            </a:r>
          </a:p>
        </p:txBody>
      </p:sp>
      <p:sp>
        <p:nvSpPr>
          <p:cNvPr id="9" name="Google Shape;461;p28">
            <a:extLst>
              <a:ext uri="{FF2B5EF4-FFF2-40B4-BE49-F238E27FC236}">
                <a16:creationId xmlns:a16="http://schemas.microsoft.com/office/drawing/2014/main" id="{DE987E42-C18A-E524-BC57-93A8CA967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Câu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lệnh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nhảy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(Jump statements)</a:t>
            </a:r>
            <a:endParaRPr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Google Shape;529;p36">
            <a:extLst>
              <a:ext uri="{FF2B5EF4-FFF2-40B4-BE49-F238E27FC236}">
                <a16:creationId xmlns:a16="http://schemas.microsoft.com/office/drawing/2014/main" id="{6FA4E7F5-977C-77A7-7F3F-8252251C45A6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11" name="Google Shape;530;p36">
              <a:extLst>
                <a:ext uri="{FF2B5EF4-FFF2-40B4-BE49-F238E27FC236}">
                  <a16:creationId xmlns:a16="http://schemas.microsoft.com/office/drawing/2014/main" id="{DAC453D4-E50F-849E-62C6-25B051CFE16D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;p36">
              <a:extLst>
                <a:ext uri="{FF2B5EF4-FFF2-40B4-BE49-F238E27FC236}">
                  <a16:creationId xmlns:a16="http://schemas.microsoft.com/office/drawing/2014/main" id="{497035BD-B8E7-EA15-0EC7-9FDBBB5166C1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;p36">
              <a:extLst>
                <a:ext uri="{FF2B5EF4-FFF2-40B4-BE49-F238E27FC236}">
                  <a16:creationId xmlns:a16="http://schemas.microsoft.com/office/drawing/2014/main" id="{A9CC125E-0F68-E900-7AA0-6DE65B7D1A0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3;p36">
              <a:extLst>
                <a:ext uri="{FF2B5EF4-FFF2-40B4-BE49-F238E27FC236}">
                  <a16:creationId xmlns:a16="http://schemas.microsoft.com/office/drawing/2014/main" id="{4BC5D1B1-B447-FF09-3944-E051F6D1E7B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4;p36">
              <a:extLst>
                <a:ext uri="{FF2B5EF4-FFF2-40B4-BE49-F238E27FC236}">
                  <a16:creationId xmlns:a16="http://schemas.microsoft.com/office/drawing/2014/main" id="{5B3810F7-65C4-4895-7857-5D8E608EE78C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5;p36">
              <a:extLst>
                <a:ext uri="{FF2B5EF4-FFF2-40B4-BE49-F238E27FC236}">
                  <a16:creationId xmlns:a16="http://schemas.microsoft.com/office/drawing/2014/main" id="{F075CC59-3A78-FF93-3B07-D284CD4E06BA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6;p36">
              <a:extLst>
                <a:ext uri="{FF2B5EF4-FFF2-40B4-BE49-F238E27FC236}">
                  <a16:creationId xmlns:a16="http://schemas.microsoft.com/office/drawing/2014/main" id="{1B844275-8EB7-011D-501C-7A4C4B29F18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7;p36">
              <a:extLst>
                <a:ext uri="{FF2B5EF4-FFF2-40B4-BE49-F238E27FC236}">
                  <a16:creationId xmlns:a16="http://schemas.microsoft.com/office/drawing/2014/main" id="{46C08A8A-C388-3C0D-3722-A07717488BBE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8;p36">
              <a:extLst>
                <a:ext uri="{FF2B5EF4-FFF2-40B4-BE49-F238E27FC236}">
                  <a16:creationId xmlns:a16="http://schemas.microsoft.com/office/drawing/2014/main" id="{D0E39B97-5816-1B9C-EA2A-9CF98FB886DC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9;p36">
              <a:extLst>
                <a:ext uri="{FF2B5EF4-FFF2-40B4-BE49-F238E27FC236}">
                  <a16:creationId xmlns:a16="http://schemas.microsoft.com/office/drawing/2014/main" id="{AFDB8764-4C33-CDAC-24E2-79EF6A52DC36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0;p36">
              <a:extLst>
                <a:ext uri="{FF2B5EF4-FFF2-40B4-BE49-F238E27FC236}">
                  <a16:creationId xmlns:a16="http://schemas.microsoft.com/office/drawing/2014/main" id="{A05C2911-01C5-DDE0-D150-AAD1B1CB0041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1;p36">
              <a:extLst>
                <a:ext uri="{FF2B5EF4-FFF2-40B4-BE49-F238E27FC236}">
                  <a16:creationId xmlns:a16="http://schemas.microsoft.com/office/drawing/2014/main" id="{1262B0F0-6472-E6F0-E316-520556E848FA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2;p36">
              <a:extLst>
                <a:ext uri="{FF2B5EF4-FFF2-40B4-BE49-F238E27FC236}">
                  <a16:creationId xmlns:a16="http://schemas.microsoft.com/office/drawing/2014/main" id="{03840CF2-5D77-3BA5-4625-7CAA68DD15D7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3;p36">
              <a:extLst>
                <a:ext uri="{FF2B5EF4-FFF2-40B4-BE49-F238E27FC236}">
                  <a16:creationId xmlns:a16="http://schemas.microsoft.com/office/drawing/2014/main" id="{F4BD461A-F610-52BC-D2AB-69FF1129DD37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4;p36">
              <a:extLst>
                <a:ext uri="{FF2B5EF4-FFF2-40B4-BE49-F238E27FC236}">
                  <a16:creationId xmlns:a16="http://schemas.microsoft.com/office/drawing/2014/main" id="{BCD9592D-59AC-966A-C45C-9637EB5506D9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5;p36">
              <a:extLst>
                <a:ext uri="{FF2B5EF4-FFF2-40B4-BE49-F238E27FC236}">
                  <a16:creationId xmlns:a16="http://schemas.microsoft.com/office/drawing/2014/main" id="{89902164-B480-5C42-3879-8613D88A9FA8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6;p36">
              <a:extLst>
                <a:ext uri="{FF2B5EF4-FFF2-40B4-BE49-F238E27FC236}">
                  <a16:creationId xmlns:a16="http://schemas.microsoft.com/office/drawing/2014/main" id="{23BA18CF-9165-87AA-8C21-CAEA3474B534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7;p36">
              <a:extLst>
                <a:ext uri="{FF2B5EF4-FFF2-40B4-BE49-F238E27FC236}">
                  <a16:creationId xmlns:a16="http://schemas.microsoft.com/office/drawing/2014/main" id="{72FE8526-8E86-2B43-5EFD-52B0CD2F969A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8;p36">
              <a:extLst>
                <a:ext uri="{FF2B5EF4-FFF2-40B4-BE49-F238E27FC236}">
                  <a16:creationId xmlns:a16="http://schemas.microsoft.com/office/drawing/2014/main" id="{FDE893DC-3E08-3F90-4CA7-64639B7A25A4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9;p36">
              <a:extLst>
                <a:ext uri="{FF2B5EF4-FFF2-40B4-BE49-F238E27FC236}">
                  <a16:creationId xmlns:a16="http://schemas.microsoft.com/office/drawing/2014/main" id="{89D77942-644D-C001-BDDB-74D4AD34BA5C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0;p36">
              <a:extLst>
                <a:ext uri="{FF2B5EF4-FFF2-40B4-BE49-F238E27FC236}">
                  <a16:creationId xmlns:a16="http://schemas.microsoft.com/office/drawing/2014/main" id="{5619C664-3883-6246-51C9-72D01AEF734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1;p36">
              <a:extLst>
                <a:ext uri="{FF2B5EF4-FFF2-40B4-BE49-F238E27FC236}">
                  <a16:creationId xmlns:a16="http://schemas.microsoft.com/office/drawing/2014/main" id="{169DD6E7-311F-F58A-1A73-B6D40A3AD587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2;p36">
              <a:extLst>
                <a:ext uri="{FF2B5EF4-FFF2-40B4-BE49-F238E27FC236}">
                  <a16:creationId xmlns:a16="http://schemas.microsoft.com/office/drawing/2014/main" id="{0A4573B2-AFD3-2678-A332-145B8642B06B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3;p36">
              <a:extLst>
                <a:ext uri="{FF2B5EF4-FFF2-40B4-BE49-F238E27FC236}">
                  <a16:creationId xmlns:a16="http://schemas.microsoft.com/office/drawing/2014/main" id="{D8EB9AD5-638F-FA8A-AA7A-B802DA114BA5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4;p36">
              <a:extLst>
                <a:ext uri="{FF2B5EF4-FFF2-40B4-BE49-F238E27FC236}">
                  <a16:creationId xmlns:a16="http://schemas.microsoft.com/office/drawing/2014/main" id="{2D3C3DDB-03FD-4C9E-FCC4-51C728DBEDC1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5;p36">
              <a:extLst>
                <a:ext uri="{FF2B5EF4-FFF2-40B4-BE49-F238E27FC236}">
                  <a16:creationId xmlns:a16="http://schemas.microsoft.com/office/drawing/2014/main" id="{E3C03BB5-8578-774A-A9E9-9C5DBB27E164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6;p36">
              <a:extLst>
                <a:ext uri="{FF2B5EF4-FFF2-40B4-BE49-F238E27FC236}">
                  <a16:creationId xmlns:a16="http://schemas.microsoft.com/office/drawing/2014/main" id="{907B1E73-FCE8-DB4D-4A32-BD396BF53203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7;p36">
              <a:extLst>
                <a:ext uri="{FF2B5EF4-FFF2-40B4-BE49-F238E27FC236}">
                  <a16:creationId xmlns:a16="http://schemas.microsoft.com/office/drawing/2014/main" id="{BA1703BC-7564-CA72-CDDA-2F06643D00F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8;p36">
              <a:extLst>
                <a:ext uri="{FF2B5EF4-FFF2-40B4-BE49-F238E27FC236}">
                  <a16:creationId xmlns:a16="http://schemas.microsoft.com/office/drawing/2014/main" id="{CD026EA0-A6A8-8624-1420-9E8F2FDCD0FD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9;p36">
              <a:extLst>
                <a:ext uri="{FF2B5EF4-FFF2-40B4-BE49-F238E27FC236}">
                  <a16:creationId xmlns:a16="http://schemas.microsoft.com/office/drawing/2014/main" id="{4027AFBD-BA65-1AC0-78BC-6FFF7360A86C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0;p36">
              <a:extLst>
                <a:ext uri="{FF2B5EF4-FFF2-40B4-BE49-F238E27FC236}">
                  <a16:creationId xmlns:a16="http://schemas.microsoft.com/office/drawing/2014/main" id="{70303625-4DA1-B546-01D4-D9A4442635B2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1;p36">
              <a:extLst>
                <a:ext uri="{FF2B5EF4-FFF2-40B4-BE49-F238E27FC236}">
                  <a16:creationId xmlns:a16="http://schemas.microsoft.com/office/drawing/2014/main" id="{27DCAFAC-FAB3-E965-EB7E-65C530B0BF3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2;p36">
              <a:extLst>
                <a:ext uri="{FF2B5EF4-FFF2-40B4-BE49-F238E27FC236}">
                  <a16:creationId xmlns:a16="http://schemas.microsoft.com/office/drawing/2014/main" id="{2E03F7A8-F620-7F71-451E-06EA8B5AE5B9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3;p36">
              <a:extLst>
                <a:ext uri="{FF2B5EF4-FFF2-40B4-BE49-F238E27FC236}">
                  <a16:creationId xmlns:a16="http://schemas.microsoft.com/office/drawing/2014/main" id="{5812C91C-FCC5-1263-2A87-FDE7A5AABBA2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4;p36">
              <a:extLst>
                <a:ext uri="{FF2B5EF4-FFF2-40B4-BE49-F238E27FC236}">
                  <a16:creationId xmlns:a16="http://schemas.microsoft.com/office/drawing/2014/main" id="{D283B124-3A5E-E8D2-09A1-AB4FD7320B75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5;p36">
              <a:extLst>
                <a:ext uri="{FF2B5EF4-FFF2-40B4-BE49-F238E27FC236}">
                  <a16:creationId xmlns:a16="http://schemas.microsoft.com/office/drawing/2014/main" id="{24A9BA83-8B0D-358E-ABA6-0A1C0F42AC90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6;p36">
              <a:extLst>
                <a:ext uri="{FF2B5EF4-FFF2-40B4-BE49-F238E27FC236}">
                  <a16:creationId xmlns:a16="http://schemas.microsoft.com/office/drawing/2014/main" id="{CDA9C411-9287-FE6D-1CBC-B00FB3464090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7;p36">
              <a:extLst>
                <a:ext uri="{FF2B5EF4-FFF2-40B4-BE49-F238E27FC236}">
                  <a16:creationId xmlns:a16="http://schemas.microsoft.com/office/drawing/2014/main" id="{0E02BB7F-5373-2724-7298-ED66983D3978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8;p36">
              <a:extLst>
                <a:ext uri="{FF2B5EF4-FFF2-40B4-BE49-F238E27FC236}">
                  <a16:creationId xmlns:a16="http://schemas.microsoft.com/office/drawing/2014/main" id="{3BA8689C-0F98-ACFE-98CB-C58A8E6EC3A7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9;p36">
              <a:extLst>
                <a:ext uri="{FF2B5EF4-FFF2-40B4-BE49-F238E27FC236}">
                  <a16:creationId xmlns:a16="http://schemas.microsoft.com/office/drawing/2014/main" id="{A4D9DE25-88C8-6A8F-49D2-06BE8098BCE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0;p36">
              <a:extLst>
                <a:ext uri="{FF2B5EF4-FFF2-40B4-BE49-F238E27FC236}">
                  <a16:creationId xmlns:a16="http://schemas.microsoft.com/office/drawing/2014/main" id="{936D21F9-1A00-D89D-D32C-3BF89A3DC6C8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1;p36">
              <a:extLst>
                <a:ext uri="{FF2B5EF4-FFF2-40B4-BE49-F238E27FC236}">
                  <a16:creationId xmlns:a16="http://schemas.microsoft.com/office/drawing/2014/main" id="{62B5C709-C95E-D908-BCE2-00D09DF34F6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2;p36">
              <a:extLst>
                <a:ext uri="{FF2B5EF4-FFF2-40B4-BE49-F238E27FC236}">
                  <a16:creationId xmlns:a16="http://schemas.microsoft.com/office/drawing/2014/main" id="{B2ED7E73-9204-22FB-1E4B-98BA815E3799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3;p36">
              <a:extLst>
                <a:ext uri="{FF2B5EF4-FFF2-40B4-BE49-F238E27FC236}">
                  <a16:creationId xmlns:a16="http://schemas.microsoft.com/office/drawing/2014/main" id="{8507F619-3399-2B7E-CCF7-474DA713028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4;p36">
              <a:extLst>
                <a:ext uri="{FF2B5EF4-FFF2-40B4-BE49-F238E27FC236}">
                  <a16:creationId xmlns:a16="http://schemas.microsoft.com/office/drawing/2014/main" id="{80346652-2C2B-427D-D7DC-44EEA7DA84F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5;p36">
              <a:extLst>
                <a:ext uri="{FF2B5EF4-FFF2-40B4-BE49-F238E27FC236}">
                  <a16:creationId xmlns:a16="http://schemas.microsoft.com/office/drawing/2014/main" id="{BDD27567-56D5-F5F4-F595-BB781B3AD2F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6;p36">
              <a:extLst>
                <a:ext uri="{FF2B5EF4-FFF2-40B4-BE49-F238E27FC236}">
                  <a16:creationId xmlns:a16="http://schemas.microsoft.com/office/drawing/2014/main" id="{BFC3F1A1-3E99-5239-4BD7-1050237E5983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7;p36">
              <a:extLst>
                <a:ext uri="{FF2B5EF4-FFF2-40B4-BE49-F238E27FC236}">
                  <a16:creationId xmlns:a16="http://schemas.microsoft.com/office/drawing/2014/main" id="{DC2380EB-13A3-B5A4-5D7F-13BA5EBC587C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78;p36">
              <a:extLst>
                <a:ext uri="{FF2B5EF4-FFF2-40B4-BE49-F238E27FC236}">
                  <a16:creationId xmlns:a16="http://schemas.microsoft.com/office/drawing/2014/main" id="{AC20A304-41CA-019A-4001-2347B15D951A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9;p36">
              <a:extLst>
                <a:ext uri="{FF2B5EF4-FFF2-40B4-BE49-F238E27FC236}">
                  <a16:creationId xmlns:a16="http://schemas.microsoft.com/office/drawing/2014/main" id="{FDF47E15-0778-A261-4D9A-291013297DAA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0;p36">
              <a:extLst>
                <a:ext uri="{FF2B5EF4-FFF2-40B4-BE49-F238E27FC236}">
                  <a16:creationId xmlns:a16="http://schemas.microsoft.com/office/drawing/2014/main" id="{C2692CE8-3BFB-2E96-ACB4-0CCD3A9433EC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1;p36">
              <a:extLst>
                <a:ext uri="{FF2B5EF4-FFF2-40B4-BE49-F238E27FC236}">
                  <a16:creationId xmlns:a16="http://schemas.microsoft.com/office/drawing/2014/main" id="{9CE9B44A-EDE2-51B0-FE95-C8205075B81E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2;p36">
              <a:extLst>
                <a:ext uri="{FF2B5EF4-FFF2-40B4-BE49-F238E27FC236}">
                  <a16:creationId xmlns:a16="http://schemas.microsoft.com/office/drawing/2014/main" id="{614F1E94-BB75-2BD5-8B5D-FF03071B38B7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;p36">
              <a:extLst>
                <a:ext uri="{FF2B5EF4-FFF2-40B4-BE49-F238E27FC236}">
                  <a16:creationId xmlns:a16="http://schemas.microsoft.com/office/drawing/2014/main" id="{C49F7CC1-D554-18C3-55FA-04EAFB626983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4;p36">
              <a:extLst>
                <a:ext uri="{FF2B5EF4-FFF2-40B4-BE49-F238E27FC236}">
                  <a16:creationId xmlns:a16="http://schemas.microsoft.com/office/drawing/2014/main" id="{688C2DBA-0F27-B1C8-997D-551B555D2520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5;p36">
              <a:extLst>
                <a:ext uri="{FF2B5EF4-FFF2-40B4-BE49-F238E27FC236}">
                  <a16:creationId xmlns:a16="http://schemas.microsoft.com/office/drawing/2014/main" id="{3A8373AF-3665-72BF-3EF0-1C46A4E91CED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6;p36">
              <a:extLst>
                <a:ext uri="{FF2B5EF4-FFF2-40B4-BE49-F238E27FC236}">
                  <a16:creationId xmlns:a16="http://schemas.microsoft.com/office/drawing/2014/main" id="{DE01ED05-7C04-B3E0-06EF-321E7FE7F001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7;p36">
              <a:extLst>
                <a:ext uri="{FF2B5EF4-FFF2-40B4-BE49-F238E27FC236}">
                  <a16:creationId xmlns:a16="http://schemas.microsoft.com/office/drawing/2014/main" id="{DD63A13C-6750-7C36-9F79-403EFBFD8114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8;p36">
              <a:extLst>
                <a:ext uri="{FF2B5EF4-FFF2-40B4-BE49-F238E27FC236}">
                  <a16:creationId xmlns:a16="http://schemas.microsoft.com/office/drawing/2014/main" id="{D4CD68CC-FAA4-1B02-15DF-AD8B4D4C5AAF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9;p36">
              <a:extLst>
                <a:ext uri="{FF2B5EF4-FFF2-40B4-BE49-F238E27FC236}">
                  <a16:creationId xmlns:a16="http://schemas.microsoft.com/office/drawing/2014/main" id="{E4B3F857-435A-D292-FD72-68E98F0EEF86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0;p36">
              <a:extLst>
                <a:ext uri="{FF2B5EF4-FFF2-40B4-BE49-F238E27FC236}">
                  <a16:creationId xmlns:a16="http://schemas.microsoft.com/office/drawing/2014/main" id="{60B64558-3BA0-A0C0-CF99-1AB747F5947A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1;p36">
              <a:extLst>
                <a:ext uri="{FF2B5EF4-FFF2-40B4-BE49-F238E27FC236}">
                  <a16:creationId xmlns:a16="http://schemas.microsoft.com/office/drawing/2014/main" id="{7A613D37-CA92-E50D-2066-D1CA517E76F5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2;p36">
              <a:extLst>
                <a:ext uri="{FF2B5EF4-FFF2-40B4-BE49-F238E27FC236}">
                  <a16:creationId xmlns:a16="http://schemas.microsoft.com/office/drawing/2014/main" id="{C76A6350-134C-52BF-2D36-1CAD3663453A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3;p36">
              <a:extLst>
                <a:ext uri="{FF2B5EF4-FFF2-40B4-BE49-F238E27FC236}">
                  <a16:creationId xmlns:a16="http://schemas.microsoft.com/office/drawing/2014/main" id="{5307929A-EB58-66C5-868F-C3A2C92611E1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4;p36">
              <a:extLst>
                <a:ext uri="{FF2B5EF4-FFF2-40B4-BE49-F238E27FC236}">
                  <a16:creationId xmlns:a16="http://schemas.microsoft.com/office/drawing/2014/main" id="{2784AD27-FABA-E05E-1140-98DBC20FE528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717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9DCEE1-240B-43A2-DF36-12454B92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Python</a:t>
            </a:r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593A6-5AE9-AFBA-BF73-37B7CF6301E6}"/>
              </a:ext>
            </a:extLst>
          </p:cNvPr>
          <p:cNvSpPr txBox="1"/>
          <p:nvPr/>
        </p:nvSpPr>
        <p:spPr>
          <a:xfrm>
            <a:off x="269824" y="2203395"/>
            <a:ext cx="2585803" cy="11695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EED47-C491-093F-CA28-801370E2DB98}"/>
              </a:ext>
            </a:extLst>
          </p:cNvPr>
          <p:cNvSpPr txBox="1"/>
          <p:nvPr/>
        </p:nvSpPr>
        <p:spPr>
          <a:xfrm>
            <a:off x="3279098" y="2203395"/>
            <a:ext cx="2585803" cy="11695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3255B-E37E-4FB7-6532-A4AF774D437D}"/>
              </a:ext>
            </a:extLst>
          </p:cNvPr>
          <p:cNvSpPr txBox="1"/>
          <p:nvPr/>
        </p:nvSpPr>
        <p:spPr>
          <a:xfrm>
            <a:off x="6288372" y="838548"/>
            <a:ext cx="2585803" cy="35394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thể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chia 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(result1)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(result2)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thể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chia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364AB-01EB-2FB9-EFC4-F4AF5204A563}"/>
              </a:ext>
            </a:extLst>
          </p:cNvPr>
          <p:cNvSpPr txBox="1"/>
          <p:nvPr/>
        </p:nvSpPr>
        <p:spPr>
          <a:xfrm>
            <a:off x="269824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FA55D-D1B8-B763-1C69-FD9611F97FC9}"/>
              </a:ext>
            </a:extLst>
          </p:cNvPr>
          <p:cNvSpPr txBox="1"/>
          <p:nvPr/>
        </p:nvSpPr>
        <p:spPr>
          <a:xfrm>
            <a:off x="3202898" y="1458856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7FD17-258F-E08A-BE82-7CEBEACC8BC6}"/>
              </a:ext>
            </a:extLst>
          </p:cNvPr>
          <p:cNvSpPr txBox="1"/>
          <p:nvPr/>
        </p:nvSpPr>
        <p:spPr>
          <a:xfrm>
            <a:off x="6288372" y="307290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99106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5F86F4-0962-861D-1DE9-FDF6DBD7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C++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62D6-BC89-393B-C717-708B0159610A}"/>
              </a:ext>
            </a:extLst>
          </p:cNvPr>
          <p:cNvSpPr txBox="1"/>
          <p:nvPr/>
        </p:nvSpPr>
        <p:spPr>
          <a:xfrm>
            <a:off x="269824" y="2203395"/>
            <a:ext cx="2585803" cy="181588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5CB03-F942-7E1D-4747-10188B206DBA}"/>
              </a:ext>
            </a:extLst>
          </p:cNvPr>
          <p:cNvSpPr txBox="1"/>
          <p:nvPr/>
        </p:nvSpPr>
        <p:spPr>
          <a:xfrm>
            <a:off x="3106712" y="2203395"/>
            <a:ext cx="2585803" cy="181588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48974-6FCD-5208-5E8E-33E702665D4B}"/>
              </a:ext>
            </a:extLst>
          </p:cNvPr>
          <p:cNvSpPr txBox="1"/>
          <p:nvPr/>
        </p:nvSpPr>
        <p:spPr>
          <a:xfrm>
            <a:off x="5943601" y="1198312"/>
            <a:ext cx="3072984" cy="35394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(b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-1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3240A-C843-BDC2-F4CA-B1E153A68E0A}"/>
              </a:ext>
            </a:extLst>
          </p:cNvPr>
          <p:cNvSpPr txBox="1"/>
          <p:nvPr/>
        </p:nvSpPr>
        <p:spPr>
          <a:xfrm>
            <a:off x="232350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76C9F-54FB-95EC-869A-30D9C9E8AC69}"/>
              </a:ext>
            </a:extLst>
          </p:cNvPr>
          <p:cNvSpPr txBox="1"/>
          <p:nvPr/>
        </p:nvSpPr>
        <p:spPr>
          <a:xfrm>
            <a:off x="3110460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42F2F-0DA6-20D5-F82C-741C27CC37F6}"/>
              </a:ext>
            </a:extLst>
          </p:cNvPr>
          <p:cNvSpPr txBox="1"/>
          <p:nvPr/>
        </p:nvSpPr>
        <p:spPr>
          <a:xfrm>
            <a:off x="5943601" y="405758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6040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AEB80-86EA-89A3-B195-ED1631A4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(3)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JAVA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C177A-D165-7A42-69B4-060E53555E50}"/>
              </a:ext>
            </a:extLst>
          </p:cNvPr>
          <p:cNvSpPr txBox="1"/>
          <p:nvPr/>
        </p:nvSpPr>
        <p:spPr>
          <a:xfrm>
            <a:off x="247338" y="1123700"/>
            <a:ext cx="5314013" cy="160043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DF5F4-B858-BD43-A8EA-E14A93FDBFE5}"/>
              </a:ext>
            </a:extLst>
          </p:cNvPr>
          <p:cNvSpPr txBox="1"/>
          <p:nvPr/>
        </p:nvSpPr>
        <p:spPr>
          <a:xfrm>
            <a:off x="170514" y="720879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2B852-D5C4-F353-B0B6-993E35791685}"/>
              </a:ext>
            </a:extLst>
          </p:cNvPr>
          <p:cNvSpPr txBox="1"/>
          <p:nvPr/>
        </p:nvSpPr>
        <p:spPr>
          <a:xfrm>
            <a:off x="247338" y="3415472"/>
            <a:ext cx="5314013" cy="160043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EF7BA-C637-FC89-CA76-4ED7402C0F26}"/>
              </a:ext>
            </a:extLst>
          </p:cNvPr>
          <p:cNvSpPr txBox="1"/>
          <p:nvPr/>
        </p:nvSpPr>
        <p:spPr>
          <a:xfrm>
            <a:off x="170514" y="3015362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53275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51C09-51AE-BA86-2DD6-2F26B29B8A12}"/>
              </a:ext>
            </a:extLst>
          </p:cNvPr>
          <p:cNvSpPr txBox="1">
            <a:spLocks/>
          </p:cNvSpPr>
          <p:nvPr/>
        </p:nvSpPr>
        <p:spPr>
          <a:xfrm>
            <a:off x="587684" y="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b="1">
                <a:solidFill>
                  <a:schemeClr val="accent3"/>
                </a:solidFill>
                <a:latin typeface="+mj-lt"/>
              </a:rPr>
              <a:t>(3)</a:t>
            </a:r>
            <a:r>
              <a:rPr lang="en" sz="3200" b="1">
                <a:latin typeface="+mj-lt"/>
              </a:rPr>
              <a:t> </a:t>
            </a:r>
            <a:r>
              <a:rPr lang="en-US" sz="3200" b="1" spc="-5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JAVA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ABBF5-3870-F17D-8C17-FB6F80E4BA6A}"/>
              </a:ext>
            </a:extLst>
          </p:cNvPr>
          <p:cNvSpPr txBox="1"/>
          <p:nvPr/>
        </p:nvSpPr>
        <p:spPr>
          <a:xfrm>
            <a:off x="262328" y="1281097"/>
            <a:ext cx="5314013" cy="310854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a,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(b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(result1);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(result2);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-1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FC0C-7E4A-F21D-44A9-FE10C9401719}"/>
              </a:ext>
            </a:extLst>
          </p:cNvPr>
          <p:cNvSpPr txBox="1"/>
          <p:nvPr/>
        </p:nvSpPr>
        <p:spPr>
          <a:xfrm>
            <a:off x="170514" y="720879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  <p:pic>
        <p:nvPicPr>
          <p:cNvPr id="7" name="Google Shape;1040;p43">
            <a:extLst>
              <a:ext uri="{FF2B5EF4-FFF2-40B4-BE49-F238E27FC236}">
                <a16:creationId xmlns:a16="http://schemas.microsoft.com/office/drawing/2014/main" id="{316FA375-2133-D527-8111-4438BD4546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7624639" y="4084267"/>
            <a:ext cx="1702865" cy="119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26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Định </a:t>
            </a:r>
            <a:r>
              <a:rPr lang="en" sz="4800" b="1" dirty="0">
                <a:latin typeface="+mj-lt"/>
              </a:rPr>
              <a:t>Nghĩa</a:t>
            </a:r>
            <a:r>
              <a:rPr lang="en" b="1" dirty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</a:rPr>
              <a:t>Tài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khảo</a:t>
            </a:r>
            <a:endParaRPr dirty="0">
              <a:latin typeface="+mj-lt"/>
            </a:endParaRPr>
          </a:p>
        </p:txBody>
      </p:sp>
      <p:sp>
        <p:nvSpPr>
          <p:cNvPr id="512" name="Google Shape;512;p3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" sz="1600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latin typeface="+mj-lt"/>
                <a:ea typeface="Golos Text Medium"/>
                <a:cs typeface="Golos Text Medium"/>
                <a:sym typeface="Golos Text Medium"/>
                <a:hlinkClick r:id="rId3"/>
              </a:rPr>
              <a:t>https://www.geeksforgeeks.org/control-structures-in-programming-languages/</a:t>
            </a:r>
            <a:r>
              <a:rPr lang="en-US" sz="1600" dirty="0">
                <a:latin typeface="+mj-lt"/>
                <a:ea typeface="Golos Text Medium"/>
                <a:cs typeface="Golos Text Medium"/>
                <a:sym typeface="Golos Text Medium"/>
              </a:rPr>
              <a:t> (20/05/2023)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4"/>
              </a:rPr>
              <a:t>https://towardsdatascience.com/essential-programming-control-structures-2e5e73285df4#:~:text=Control%20Structures%20can%20be%20considered,repeat%20code%20or%20bypass%20sections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. (20/05/2003)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5"/>
              </a:rPr>
              <a:t>https://en.wikiversity.org/wiki/Control_structures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(20/05/2003)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6"/>
              </a:rPr>
              <a:t>https://en.wikipedia.org/wiki/Control_flow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(20/05/2003)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+mj-lt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199260" y="505996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Thanks!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373313" y="1546802"/>
            <a:ext cx="5316203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21520567@gm.uit.edu.vn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00000"/>
                </a:solidFill>
              </a:rPr>
              <a:t>https://github.com/TuananhSR/CS111.N21.KHCL</a:t>
            </a:r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6504535" y="4705936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6296183" y="632533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F0F4E26-4A49-44A4-D70F-B0DBAA67AD2C}"/>
              </a:ext>
            </a:extLst>
          </p:cNvPr>
          <p:cNvSpPr txBox="1"/>
          <p:nvPr/>
        </p:nvSpPr>
        <p:spPr>
          <a:xfrm>
            <a:off x="311965" y="1074416"/>
            <a:ext cx="5580922" cy="316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hay con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4472-4FF3-B756-C032-1F67F37E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b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67094-08B7-98EE-085E-CC56ACB3A97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cxnSp>
        <p:nvCxnSpPr>
          <p:cNvPr id="4" name="Google Shape;203;p23">
            <a:extLst>
              <a:ext uri="{FF2B5EF4-FFF2-40B4-BE49-F238E27FC236}">
                <a16:creationId xmlns:a16="http://schemas.microsoft.com/office/drawing/2014/main" id="{6CAC5E06-7471-67BD-6F45-4135D8C4C810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84537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312265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4434" y="1007941"/>
            <a:ext cx="3144797" cy="284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thấy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tuân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nối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tiếp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đó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phụ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thuộc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loạt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hướng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dẫn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máy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. </a:t>
            </a:r>
            <a:endParaRPr dirty="0">
              <a:latin typeface="+mj-lt"/>
            </a:endParaRP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7974766" y="3994878"/>
            <a:ext cx="1169233" cy="1148621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6042135-FE9A-8D1D-9E91-80B75D95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26" y="102654"/>
            <a:ext cx="1888566" cy="493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endParaRPr lang="en-US" sz="4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517161" y="535000"/>
            <a:ext cx="833453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endParaRPr lang="en-US" sz="32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Logic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lựa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chọn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chỉ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đơn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giản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liên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quan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đến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kiện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hoặc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tham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quyết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định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mô-đun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viết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. 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4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loại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If Statements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20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(d)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Switch - Case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b="1" dirty="0">
              <a:latin typeface="+mj-lt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2000" b="1" dirty="0">
              <a:latin typeface="+mj-lt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BC89-FB59-9846-3FFE-CA971F3F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4" y="2899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If Statements</a:t>
            </a:r>
            <a:br>
              <a:rPr lang="en-US" sz="32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64E0C-A55A-D6D6-8A4C-7FFE8CD8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68" y="231357"/>
            <a:ext cx="2450891" cy="45386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BD359-954E-3A10-A1F5-408FE58AA96E}"/>
              </a:ext>
            </a:extLst>
          </p:cNvPr>
          <p:cNvSpPr txBox="1"/>
          <p:nvPr/>
        </p:nvSpPr>
        <p:spPr>
          <a:xfrm>
            <a:off x="201322" y="692479"/>
            <a:ext cx="4572000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D940BF5-46C6-8CCE-C4C4-CA99F10B9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2" y="1092581"/>
            <a:ext cx="5168844" cy="5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129EB-FD8A-39EE-BD64-7C4B8D70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5" y="1704589"/>
            <a:ext cx="4927965" cy="902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D120B-BBFA-2093-0141-63873B81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64" y="3181005"/>
            <a:ext cx="4182059" cy="1838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C2456-09B9-461C-03EC-E636BFF71B78}"/>
              </a:ext>
            </a:extLst>
          </p:cNvPr>
          <p:cNvSpPr txBox="1"/>
          <p:nvPr/>
        </p:nvSpPr>
        <p:spPr>
          <a:xfrm>
            <a:off x="201322" y="2791867"/>
            <a:ext cx="8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91302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1305</Words>
  <Application>Microsoft Office PowerPoint</Application>
  <PresentationFormat>On-screen Show (16:9)</PresentationFormat>
  <Paragraphs>204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Bebas Neue</vt:lpstr>
      <vt:lpstr>Golos Text</vt:lpstr>
      <vt:lpstr>Times New Roman</vt:lpstr>
      <vt:lpstr>Arial</vt:lpstr>
      <vt:lpstr>Cambria</vt:lpstr>
      <vt:lpstr>Georgia</vt:lpstr>
      <vt:lpstr>Consolas</vt:lpstr>
      <vt:lpstr>Calibri</vt:lpstr>
      <vt:lpstr>Golos Text Medium</vt:lpstr>
      <vt:lpstr>Gantari</vt:lpstr>
      <vt:lpstr>Artificial Intelligence by Slidesgo</vt:lpstr>
      <vt:lpstr>Các cấu trúc điều khiển trong ngôn ngữ lập trình</vt:lpstr>
      <vt:lpstr>01</vt:lpstr>
      <vt:lpstr>Định Nghĩa </vt:lpstr>
      <vt:lpstr>PowerPoint Presentation</vt:lpstr>
      <vt:lpstr>Logic tuần tự, hoặc luồng tuần tự </vt:lpstr>
      <vt:lpstr>Logic tuần tự</vt:lpstr>
      <vt:lpstr>Logic lựa chọn hoặc luồng có điều kiện</vt:lpstr>
      <vt:lpstr> Logic lựa chọn hoặc luồng có điều kiện</vt:lpstr>
      <vt:lpstr>(a) If Statements </vt:lpstr>
      <vt:lpstr>(b) If-Else Statements  </vt:lpstr>
      <vt:lpstr>(b) If-Else Statements  </vt:lpstr>
      <vt:lpstr>(c) If-Else If-Else Statements  </vt:lpstr>
      <vt:lpstr>(c) If-Else If-Else Statements  </vt:lpstr>
      <vt:lpstr>(d) Switch - Case </vt:lpstr>
      <vt:lpstr>PowerPoint Presentation</vt:lpstr>
      <vt:lpstr>LOOP – LOGIC LẶP</vt:lpstr>
      <vt:lpstr>LOOP – LOGIC LẶP</vt:lpstr>
      <vt:lpstr>(1) For Loops  </vt:lpstr>
      <vt:lpstr>(1) For Loops  </vt:lpstr>
      <vt:lpstr>(1) For Loops</vt:lpstr>
      <vt:lpstr>(2) While Loops</vt:lpstr>
      <vt:lpstr>(2) While Loops</vt:lpstr>
      <vt:lpstr>PowerPoint Presentation</vt:lpstr>
      <vt:lpstr>Câu lệnh nhảy (Jump statements)</vt:lpstr>
      <vt:lpstr>Câu lệnh nhảy (Jump statements)</vt:lpstr>
      <vt:lpstr>(1) Python</vt:lpstr>
      <vt:lpstr>(2) C++</vt:lpstr>
      <vt:lpstr>(3) JAVA</vt:lpstr>
      <vt:lpstr>PowerPoint Presentation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cấu trúc điều khiển trong ngôn ngữ lập trình</dc:title>
  <cp:lastModifiedBy>Ngô Trần Tuấn Anh</cp:lastModifiedBy>
  <cp:revision>10</cp:revision>
  <dcterms:modified xsi:type="dcterms:W3CDTF">2023-06-04T15:08:25Z</dcterms:modified>
</cp:coreProperties>
</file>